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5" r:id="rId5"/>
    <p:sldId id="260" r:id="rId6"/>
    <p:sldId id="261" r:id="rId7"/>
    <p:sldId id="264" r:id="rId8"/>
    <p:sldId id="263" r:id="rId9"/>
    <p:sldId id="266" r:id="rId10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434" autoAdjust="0"/>
  </p:normalViewPr>
  <p:slideViewPr>
    <p:cSldViewPr snapToGrid="0">
      <p:cViewPr varScale="1">
        <p:scale>
          <a:sx n="70" d="100"/>
          <a:sy n="70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png>
</file>

<file path=ppt/media/image13.gif>
</file>

<file path=ppt/media/image2.png>
</file>

<file path=ppt/media/image3.png>
</file>

<file path=ppt/media/image4.png>
</file>

<file path=ppt/media/image5.gif>
</file>

<file path=ppt/media/image6.png>
</file>

<file path=ppt/media/image7.png>
</file>

<file path=ppt/media/image8.gif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00543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31383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22110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601597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388760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938789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62002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8408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2889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574902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231031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21C70-52B0-457B-A881-7EB43346F06D}" type="datetimeFigureOut">
              <a:rPr lang="es-CO" smtClean="0"/>
              <a:t>31/08/2020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2EB97-C346-4C36-B24F-0C2A68C60BC1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482634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2" t="726" r="422" b="82194"/>
          <a:stretch/>
        </p:blipFill>
        <p:spPr>
          <a:xfrm>
            <a:off x="35416" y="4752304"/>
            <a:ext cx="3232597" cy="2105696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r="10087"/>
          <a:stretch/>
        </p:blipFill>
        <p:spPr>
          <a:xfrm>
            <a:off x="3387145" y="296214"/>
            <a:ext cx="8804856" cy="6561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24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34850" y="1272142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Que es?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2" t="726" r="422" b="82194"/>
          <a:stretch/>
        </p:blipFill>
        <p:spPr>
          <a:xfrm>
            <a:off x="8959403" y="44972"/>
            <a:ext cx="3232597" cy="2105696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348498" y="2695911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Como se transmite? </a:t>
            </a:r>
            <a:r>
              <a:rPr lang="es-CO" sz="3200" dirty="0" smtClean="0">
                <a:solidFill>
                  <a:schemeClr val="accent6"/>
                </a:solidFill>
              </a:rPr>
              <a:t> </a:t>
            </a:r>
            <a:endParaRPr lang="es-CO" sz="3200" dirty="0">
              <a:solidFill>
                <a:schemeClr val="accent6"/>
              </a:solidFill>
            </a:endParaRPr>
          </a:p>
        </p:txBody>
      </p:sp>
      <p:sp>
        <p:nvSpPr>
          <p:cNvPr id="12" name="Rectángulo 11"/>
          <p:cNvSpPr/>
          <p:nvPr/>
        </p:nvSpPr>
        <p:spPr>
          <a:xfrm>
            <a:off x="-167565" y="1879062"/>
            <a:ext cx="895940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s-CO" sz="2400" dirty="0" smtClean="0"/>
              <a:t>Es una enfermedad respiratoria causada por el virus SARS-</a:t>
            </a:r>
            <a:r>
              <a:rPr lang="es-CO" sz="2400" dirty="0" err="1" smtClean="0"/>
              <a:t>Cov</a:t>
            </a:r>
            <a:endParaRPr lang="es-CO" sz="2400" dirty="0" smtClean="0"/>
          </a:p>
        </p:txBody>
      </p:sp>
      <p:sp>
        <p:nvSpPr>
          <p:cNvPr id="13" name="Rectángulo 12"/>
          <p:cNvSpPr/>
          <p:nvPr/>
        </p:nvSpPr>
        <p:spPr>
          <a:xfrm>
            <a:off x="334850" y="3280686"/>
            <a:ext cx="717141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400" dirty="0" smtClean="0"/>
              <a:t>Cuando una persona enferma tose o estornuda y expulsa partículas del virus que entran en contacto con otras personas </a:t>
            </a:r>
          </a:p>
        </p:txBody>
      </p:sp>
      <p:sp>
        <p:nvSpPr>
          <p:cNvPr id="14" name="CuadroTexto 13"/>
          <p:cNvSpPr txBox="1"/>
          <p:nvPr/>
        </p:nvSpPr>
        <p:spPr>
          <a:xfrm>
            <a:off x="334850" y="4355842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Síntomas mas comunes? </a:t>
            </a:r>
            <a:r>
              <a:rPr lang="es-CO" sz="3200" dirty="0" smtClean="0">
                <a:solidFill>
                  <a:schemeClr val="accent6"/>
                </a:solidFill>
              </a:rPr>
              <a:t> 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16" name="Imagen 15"/>
          <p:cNvPicPr>
            <a:picLocks noChangeAspect="1"/>
          </p:cNvPicPr>
          <p:nvPr/>
        </p:nvPicPr>
        <p:blipFill rotWithShape="1">
          <a:blip r:embed="rId4"/>
          <a:srcRect l="60950" t="21839" r="15810" b="64514"/>
          <a:stretch/>
        </p:blipFill>
        <p:spPr>
          <a:xfrm>
            <a:off x="334850" y="5115339"/>
            <a:ext cx="5248143" cy="1375612"/>
          </a:xfrm>
          <a:prstGeom prst="rect">
            <a:avLst/>
          </a:prstGeom>
        </p:spPr>
      </p:pic>
      <p:pic>
        <p:nvPicPr>
          <p:cNvPr id="1026" name="Picture 2" descr="El cambio climático empeora las alergias - TecReview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8017" y="2573612"/>
            <a:ext cx="4286250" cy="2409826"/>
          </a:xfrm>
          <a:prstGeom prst="rect">
            <a:avLst/>
          </a:prstGeom>
          <a:noFill/>
          <a:effectLst>
            <a:softEdge rad="1270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6297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7000"/>
                            </p:stCondLst>
                            <p:childTnLst>
                              <p:par>
                                <p:cTn id="39" presetID="26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2000"/>
                            </p:stCondLst>
                            <p:childTnLst>
                              <p:par>
                                <p:cTn id="56" presetID="26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7000"/>
                            </p:stCondLst>
                            <p:childTnLst>
                              <p:par>
                                <p:cTn id="73" presetID="21" presetClass="entr" presetSubtype="1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5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22000"/>
                            </p:stCondLst>
                            <p:childTnLst>
                              <p:par>
                                <p:cTn id="77" presetID="26" presetClass="entr" presetSubtype="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7000"/>
                            </p:stCondLst>
                            <p:childTnLst>
                              <p:par>
                                <p:cTn id="94" presetID="21" presetClass="entr" presetSubtype="1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6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2000"/>
                            </p:stCondLst>
                            <p:childTnLst>
                              <p:par>
                                <p:cTn id="98" presetID="26" presetClass="emph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9" dur="1000" tmFilter="0, 0; .2, .5; .8, .5; 1, 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0" dur="500" autoRev="1" fill="hold"/>
                                        <p:tgtEl>
                                          <p:spTgt spid="1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3" grpId="0"/>
      <p:bldP spid="1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0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34850" y="1274839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Otros síntomas ?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2" t="726" r="422" b="82194"/>
          <a:stretch/>
        </p:blipFill>
        <p:spPr>
          <a:xfrm>
            <a:off x="8959403" y="44972"/>
            <a:ext cx="3232597" cy="2105696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334850" y="4086650"/>
            <a:ext cx="113205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dirty="0" smtClean="0"/>
              <a:t>Las personas infectadas no necesariamente presentan todos los síntomas, en algunos casos pueden no presentar ninguno</a:t>
            </a: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4"/>
          <a:srcRect l="60634" t="37594" r="31438" b="47040"/>
          <a:stretch/>
        </p:blipFill>
        <p:spPr>
          <a:xfrm>
            <a:off x="334850" y="2062605"/>
            <a:ext cx="1381408" cy="1876692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4"/>
          <a:srcRect l="85563" t="21019" r="7360" b="63199"/>
          <a:stretch/>
        </p:blipFill>
        <p:spPr>
          <a:xfrm>
            <a:off x="6477267" y="1859614"/>
            <a:ext cx="1238519" cy="1927596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5"/>
          <a:srcRect l="70035" t="53335" r="23911" b="32010"/>
          <a:stretch/>
        </p:blipFill>
        <p:spPr>
          <a:xfrm>
            <a:off x="8221843" y="1950072"/>
            <a:ext cx="1197108" cy="1689413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l="69221" t="37178" r="23916" b="47040"/>
          <a:stretch/>
        </p:blipFill>
        <p:spPr>
          <a:xfrm>
            <a:off x="1913109" y="1957217"/>
            <a:ext cx="1195754" cy="1927596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4"/>
          <a:srcRect l="77310" t="37485" r="15342" b="47040"/>
          <a:stretch/>
        </p:blipFill>
        <p:spPr>
          <a:xfrm>
            <a:off x="3422669" y="1950072"/>
            <a:ext cx="1280161" cy="1890086"/>
          </a:xfrm>
          <a:prstGeom prst="rect">
            <a:avLst/>
          </a:prstGeom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4"/>
          <a:srcRect l="85437" t="38401" r="8099" b="47040"/>
          <a:stretch/>
        </p:blipFill>
        <p:spPr>
          <a:xfrm>
            <a:off x="4958279" y="2006006"/>
            <a:ext cx="1126208" cy="1778218"/>
          </a:xfrm>
          <a:prstGeom prst="rect">
            <a:avLst/>
          </a:prstGeom>
        </p:spPr>
      </p:pic>
      <p:pic>
        <p:nvPicPr>
          <p:cNvPr id="14" name="Imagen 13"/>
          <p:cNvPicPr>
            <a:picLocks noChangeAspect="1"/>
          </p:cNvPicPr>
          <p:nvPr/>
        </p:nvPicPr>
        <p:blipFill rotWithShape="1">
          <a:blip r:embed="rId5"/>
          <a:srcRect l="77259" t="53766" r="15387" b="32010"/>
          <a:stretch/>
        </p:blipFill>
        <p:spPr>
          <a:xfrm>
            <a:off x="9925008" y="2048814"/>
            <a:ext cx="1454374" cy="1639723"/>
          </a:xfrm>
          <a:prstGeom prst="rect">
            <a:avLst/>
          </a:prstGeom>
        </p:spPr>
      </p:pic>
      <p:sp>
        <p:nvSpPr>
          <p:cNvPr id="15" name="CuadroTexto 14"/>
          <p:cNvSpPr txBox="1"/>
          <p:nvPr/>
        </p:nvSpPr>
        <p:spPr>
          <a:xfrm>
            <a:off x="334850" y="4748640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En cuanto tiempo se incuba el virus?</a:t>
            </a:r>
            <a:endParaRPr lang="es-CO" sz="3200" dirty="0">
              <a:solidFill>
                <a:schemeClr val="accent6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381267" y="5468106"/>
            <a:ext cx="1053694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dirty="0">
                <a:latin typeface="Work Sans"/>
              </a:rPr>
              <a:t>La OMS ha establecido que el periodo de incubación del coronavirus COVID-19 es de 2 a 14 días.</a:t>
            </a:r>
            <a:endParaRPr lang="es-CO" dirty="0"/>
          </a:p>
        </p:txBody>
      </p:sp>
      <p:sp>
        <p:nvSpPr>
          <p:cNvPr id="16" name="Rectángulo 15"/>
          <p:cNvSpPr/>
          <p:nvPr/>
        </p:nvSpPr>
        <p:spPr>
          <a:xfrm>
            <a:off x="381267" y="5972129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CO" dirty="0">
                <a:latin typeface="Work Sans"/>
              </a:rPr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474339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6" presetClass="entr" presetSubtype="2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6" presetClass="entr" presetSubtype="2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" presetClass="entr" presetSubtype="21" fill="hold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6" presetClass="entr" presetSubtype="21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8500"/>
                            </p:stCondLst>
                            <p:childTnLst>
                              <p:par>
                                <p:cTn id="49" presetID="31" presetClass="entr" presetSubtype="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45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/>
      <p:bldP spid="9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0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34850" y="1274839"/>
            <a:ext cx="65811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Que hacer si presenta síntomas?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142" t="726" r="422" b="82194"/>
          <a:stretch/>
        </p:blipFill>
        <p:spPr>
          <a:xfrm>
            <a:off x="8959403" y="44972"/>
            <a:ext cx="3232597" cy="2105696"/>
          </a:xfrm>
          <a:prstGeom prst="rect">
            <a:avLst/>
          </a:prstGeom>
        </p:spPr>
      </p:pic>
      <p:sp>
        <p:nvSpPr>
          <p:cNvPr id="13" name="Rectángulo 12"/>
          <p:cNvSpPr/>
          <p:nvPr/>
        </p:nvSpPr>
        <p:spPr>
          <a:xfrm>
            <a:off x="381267" y="2086019"/>
            <a:ext cx="1132053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dirty="0" smtClean="0"/>
              <a:t>Llamar </a:t>
            </a:r>
            <a:r>
              <a:rPr lang="es-CO" sz="2000" dirty="0"/>
              <a:t>a la línea nacional </a:t>
            </a:r>
            <a:r>
              <a:rPr lang="es-CO" sz="2000" dirty="0">
                <a:solidFill>
                  <a:srgbClr val="FF0000"/>
                </a:solidFill>
              </a:rPr>
              <a:t>018000955590</a:t>
            </a:r>
            <a:r>
              <a:rPr lang="es-CO" sz="2000" dirty="0"/>
              <a:t> o desde un celular al </a:t>
            </a:r>
            <a:r>
              <a:rPr lang="es-CO" sz="2000" dirty="0">
                <a:solidFill>
                  <a:srgbClr val="FF0000"/>
                </a:solidFill>
              </a:rPr>
              <a:t>192</a:t>
            </a:r>
            <a:r>
              <a:rPr lang="es-CO" sz="2000" dirty="0"/>
              <a:t> para recibir información del Ministerio de Salud y Protección Social.</a:t>
            </a:r>
            <a:endParaRPr lang="es-CO" sz="2000" dirty="0" smtClean="0"/>
          </a:p>
        </p:txBody>
      </p:sp>
      <p:sp>
        <p:nvSpPr>
          <p:cNvPr id="15" name="CuadroTexto 14"/>
          <p:cNvSpPr txBox="1"/>
          <p:nvPr/>
        </p:nvSpPr>
        <p:spPr>
          <a:xfrm>
            <a:off x="334850" y="2870715"/>
            <a:ext cx="680292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Cómo </a:t>
            </a:r>
            <a:r>
              <a:rPr lang="es-CO" sz="3200" b="1" dirty="0">
                <a:solidFill>
                  <a:schemeClr val="accent6"/>
                </a:solidFill>
              </a:rPr>
              <a:t>funciona la cuarentena preventiva?</a:t>
            </a:r>
          </a:p>
          <a:p>
            <a:endParaRPr lang="es-CO" sz="3200" b="1" dirty="0">
              <a:solidFill>
                <a:schemeClr val="accent6"/>
              </a:solidFill>
            </a:endParaRPr>
          </a:p>
          <a:p>
            <a:endParaRPr lang="es-CO" sz="3200" dirty="0">
              <a:solidFill>
                <a:schemeClr val="accent6"/>
              </a:solidFill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334850" y="4179358"/>
            <a:ext cx="5383562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CO" dirty="0" smtClean="0">
                <a:latin typeface="Work Sans"/>
              </a:rPr>
              <a:t>Las </a:t>
            </a:r>
            <a:r>
              <a:rPr lang="es-CO" dirty="0">
                <a:latin typeface="Work Sans"/>
              </a:rPr>
              <a:t>personas que han tenido contacto con posibles infectados, provenientes de otros países o con síntomas gripales, deben permanecer aislados durante 14 días, no salir a la calle y mantener una distancia de 2 metros con familiares o compañeros de casa.</a:t>
            </a:r>
            <a:endParaRPr lang="es-CO" dirty="0"/>
          </a:p>
        </p:txBody>
      </p:sp>
      <p:pic>
        <p:nvPicPr>
          <p:cNvPr id="2050" name="Picture 2" descr="Este inspirador video viral con conocidos rostros podría salvar miles de  vidas en Chile | Upsocl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4573" y="2645838"/>
            <a:ext cx="4735773" cy="3365283"/>
          </a:xfrm>
          <a:prstGeom prst="rect">
            <a:avLst/>
          </a:prstGeom>
          <a:noFill/>
          <a:effectLst>
            <a:softEdge rad="317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/>
          <p:cNvSpPr/>
          <p:nvPr/>
        </p:nvSpPr>
        <p:spPr>
          <a:xfrm>
            <a:off x="381267" y="5826455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CO" dirty="0">
                <a:latin typeface="Work Sans"/>
              </a:rPr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82483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5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85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3500"/>
                            </p:stCondLst>
                            <p:childTnLst>
                              <p:par>
                                <p:cTn id="20" presetID="14" presetClass="entr" presetSubtype="10" fill="hold" grpId="0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  <p:bldP spid="15" grpId="0"/>
      <p:bldP spid="9" grpId="0"/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1351821" y="1010678"/>
            <a:ext cx="88864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Cuales son las medidas de bioseguridad para las personas?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71" t="726" r="422" b="82194"/>
          <a:stretch/>
        </p:blipFill>
        <p:spPr>
          <a:xfrm>
            <a:off x="9865217" y="44972"/>
            <a:ext cx="2326783" cy="1601205"/>
          </a:xfrm>
          <a:prstGeom prst="rect">
            <a:avLst/>
          </a:prstGeom>
        </p:spPr>
      </p:pic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4"/>
          <a:srcRect l="6250" t="31401" r="65541" b="16634"/>
          <a:stretch/>
        </p:blipFill>
        <p:spPr>
          <a:xfrm>
            <a:off x="832681" y="2437550"/>
            <a:ext cx="3439236" cy="3562065"/>
          </a:xfrm>
          <a:prstGeom prst="rect">
            <a:avLst/>
          </a:prstGeom>
        </p:spPr>
      </p:pic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4"/>
          <a:srcRect l="34795" t="31600" r="37219" b="15240"/>
          <a:stretch/>
        </p:blipFill>
        <p:spPr>
          <a:xfrm>
            <a:off x="4518217" y="2437550"/>
            <a:ext cx="3411940" cy="3643953"/>
          </a:xfrm>
          <a:prstGeom prst="rect">
            <a:avLst/>
          </a:prstGeom>
        </p:spPr>
      </p:pic>
      <p:pic>
        <p:nvPicPr>
          <p:cNvPr id="11" name="Imagen 10"/>
          <p:cNvPicPr>
            <a:picLocks noChangeAspect="1"/>
          </p:cNvPicPr>
          <p:nvPr/>
        </p:nvPicPr>
        <p:blipFill rotWithShape="1">
          <a:blip r:embed="rId4"/>
          <a:srcRect l="63751" t="31977" r="8951" b="16807"/>
          <a:stretch/>
        </p:blipFill>
        <p:spPr>
          <a:xfrm>
            <a:off x="8200189" y="2464845"/>
            <a:ext cx="3330055" cy="3534770"/>
          </a:xfrm>
          <a:prstGeom prst="rect">
            <a:avLst/>
          </a:prstGeom>
        </p:spPr>
      </p:pic>
      <p:sp>
        <p:nvSpPr>
          <p:cNvPr id="12" name="Rectángulo 11"/>
          <p:cNvSpPr/>
          <p:nvPr/>
        </p:nvSpPr>
        <p:spPr>
          <a:xfrm>
            <a:off x="1227428" y="6081503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CO" dirty="0">
                <a:latin typeface="Work Sans"/>
              </a:rPr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770380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5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1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661893" y="786886"/>
            <a:ext cx="8886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Técnica lavado de manos 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71" t="726" r="422" b="82194"/>
          <a:stretch/>
        </p:blipFill>
        <p:spPr>
          <a:xfrm>
            <a:off x="9865217" y="44972"/>
            <a:ext cx="2326783" cy="1601205"/>
          </a:xfrm>
          <a:prstGeom prst="rect">
            <a:avLst/>
          </a:prstGeom>
        </p:spPr>
      </p:pic>
      <p:sp>
        <p:nvSpPr>
          <p:cNvPr id="10" name="Rectángulo 9"/>
          <p:cNvSpPr/>
          <p:nvPr/>
        </p:nvSpPr>
        <p:spPr>
          <a:xfrm>
            <a:off x="383147" y="1777669"/>
            <a:ext cx="1132053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dirty="0" smtClean="0"/>
              <a:t>Se debe realizar mínimo cada 3 horas, en donde el contacto con el jabón debe durar mínimo 30 segundos </a:t>
            </a:r>
          </a:p>
        </p:txBody>
      </p:sp>
      <p:pic>
        <p:nvPicPr>
          <p:cNvPr id="2" name="Tecnica del lavado de manos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06555" y="2309271"/>
            <a:ext cx="7761027" cy="4365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9933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5" dur="584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661893" y="786886"/>
            <a:ext cx="8886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Distanciamiento social </a:t>
            </a:r>
            <a:endParaRPr lang="es-CO" sz="3200" b="1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71" t="726" r="422" b="82194"/>
          <a:stretch/>
        </p:blipFill>
        <p:spPr>
          <a:xfrm>
            <a:off x="9865217" y="44972"/>
            <a:ext cx="2326783" cy="1601205"/>
          </a:xfrm>
          <a:prstGeom prst="rect">
            <a:avLst/>
          </a:prstGeom>
        </p:spPr>
      </p:pic>
      <p:pic>
        <p:nvPicPr>
          <p:cNvPr id="7170" name="Picture 2" descr="diseño de distanciamiento social en estilo de dibujos animados ..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303" y="1893194"/>
            <a:ext cx="6123644" cy="44045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2820473" y="2691685"/>
            <a:ext cx="12106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b="1" dirty="0" smtClean="0">
                <a:solidFill>
                  <a:srgbClr val="FF0000"/>
                </a:solidFill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2 metros </a:t>
            </a:r>
            <a:endParaRPr lang="es-CO" b="1" dirty="0">
              <a:solidFill>
                <a:srgbClr val="FF0000"/>
              </a:solidFill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10" name="Rectángulo 9"/>
          <p:cNvSpPr/>
          <p:nvPr/>
        </p:nvSpPr>
        <p:spPr>
          <a:xfrm>
            <a:off x="6431257" y="2433062"/>
            <a:ext cx="5477815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dirty="0" smtClean="0"/>
              <a:t>Se debe permanecer al menos a dos metros de distancia de otras personas y entre los puestos de trabajo evitando contacto directo </a:t>
            </a:r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sp>
        <p:nvSpPr>
          <p:cNvPr id="11" name="Rectángulo 10"/>
          <p:cNvSpPr/>
          <p:nvPr/>
        </p:nvSpPr>
        <p:spPr>
          <a:xfrm>
            <a:off x="6431257" y="4503915"/>
            <a:ext cx="248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just"/>
            <a:r>
              <a:rPr lang="es-CO" dirty="0">
                <a:latin typeface="Work Sans"/>
              </a:rPr>
              <a:t>.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385804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0"/>
                            </p:stCondLst>
                            <p:childTnLst>
                              <p:par>
                                <p:cTn id="37" presetID="1" presetClass="entr" presetSubtype="0" fill="hold" grpId="0" nodeType="after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3" grpId="0"/>
      <p:bldP spid="10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sp>
        <p:nvSpPr>
          <p:cNvPr id="8" name="CuadroTexto 7"/>
          <p:cNvSpPr txBox="1"/>
          <p:nvPr/>
        </p:nvSpPr>
        <p:spPr>
          <a:xfrm>
            <a:off x="3661893" y="786886"/>
            <a:ext cx="888642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200" b="1" dirty="0" smtClean="0">
                <a:solidFill>
                  <a:schemeClr val="accent6"/>
                </a:solidFill>
              </a:rPr>
              <a:t>Uso adecuado del tapabocas  </a:t>
            </a:r>
            <a:endParaRPr lang="es-CO" sz="3200" dirty="0">
              <a:solidFill>
                <a:schemeClr val="accent6"/>
              </a:solidFill>
            </a:endParaRPr>
          </a:p>
        </p:txBody>
      </p:sp>
      <p:pic>
        <p:nvPicPr>
          <p:cNvPr id="4" name="Imagen 3"/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71" t="726" r="422" b="82194"/>
          <a:stretch/>
        </p:blipFill>
        <p:spPr>
          <a:xfrm>
            <a:off x="9865217" y="44972"/>
            <a:ext cx="2326783" cy="1601205"/>
          </a:xfrm>
          <a:prstGeom prst="rect">
            <a:avLst/>
          </a:prstGeom>
        </p:spPr>
      </p:pic>
      <p:sp>
        <p:nvSpPr>
          <p:cNvPr id="9" name="Rectángulo 8"/>
          <p:cNvSpPr/>
          <p:nvPr/>
        </p:nvSpPr>
        <p:spPr>
          <a:xfrm>
            <a:off x="592567" y="1646177"/>
            <a:ext cx="1085219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s-CO" sz="2000" dirty="0" smtClean="0"/>
              <a:t>Los tapabocas no se deben dejar sin protección encima de cualquier superficie (</a:t>
            </a:r>
            <a:r>
              <a:rPr lang="es-CO" sz="2000" dirty="0" err="1" smtClean="0"/>
              <a:t>ej</a:t>
            </a:r>
            <a:r>
              <a:rPr lang="es-CO" sz="2000" dirty="0" smtClean="0"/>
              <a:t> mesas, escritorios, equipos) por riesgo a contaminarse. </a:t>
            </a:r>
          </a:p>
        </p:txBody>
      </p:sp>
      <p:pic>
        <p:nvPicPr>
          <p:cNvPr id="2" name="Cmo y cundo usar tapabocas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0887" end="5574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705969" y="2433062"/>
            <a:ext cx="8625386" cy="4130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675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4" presetClass="entr" presetSubtype="1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7075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5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6" fill="hold">
                      <p:stCondLst>
                        <p:cond delay="0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>
            <a:off x="0" y="1"/>
            <a:ext cx="3891566" cy="1646176"/>
          </a:xfrm>
          <a:prstGeom prst="rect">
            <a:avLst/>
          </a:prstGeom>
        </p:spPr>
      </p:pic>
      <p:pic>
        <p:nvPicPr>
          <p:cNvPr id="4" name="Imagen 3"/>
          <p:cNvPicPr/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671" t="726" r="422" b="82194"/>
          <a:stretch/>
        </p:blipFill>
        <p:spPr>
          <a:xfrm>
            <a:off x="9865217" y="44972"/>
            <a:ext cx="2326783" cy="1601205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589609" y="1711661"/>
            <a:ext cx="954686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8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JUNTOS PREVENIMOS EL </a:t>
            </a:r>
            <a:r>
              <a:rPr lang="es-CO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COVID 19</a:t>
            </a:r>
            <a:endParaRPr lang="es-CO" sz="4800" b="1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CuadroTexto 9"/>
          <p:cNvSpPr txBox="1"/>
          <p:nvPr/>
        </p:nvSpPr>
        <p:spPr>
          <a:xfrm>
            <a:off x="589609" y="3098526"/>
            <a:ext cx="888642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800" b="1" dirty="0" smtClean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GRACIAS POR </a:t>
            </a:r>
            <a:r>
              <a:rPr lang="es-CO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CUIDARTE</a:t>
            </a:r>
          </a:p>
          <a:p>
            <a:endParaRPr lang="es-CO" sz="48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</a:endParaRPr>
          </a:p>
          <a:p>
            <a:r>
              <a:rPr lang="es-CO" sz="4800" b="1" dirty="0" smtClean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 </a:t>
            </a:r>
            <a:endParaRPr lang="es-CO" sz="48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sp>
        <p:nvSpPr>
          <p:cNvPr id="11" name="CuadroTexto 10"/>
          <p:cNvSpPr txBox="1"/>
          <p:nvPr/>
        </p:nvSpPr>
        <p:spPr>
          <a:xfrm>
            <a:off x="589610" y="4391723"/>
            <a:ext cx="888642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800" b="1" dirty="0" smtClean="0">
                <a:ln w="9525">
                  <a:solidFill>
                    <a:schemeClr val="tx1"/>
                  </a:solidFill>
                  <a:prstDash val="solid"/>
                </a:ln>
                <a:solidFill>
                  <a:schemeClr val="accent6">
                    <a:lumMod val="60000"/>
                    <a:lumOff val="4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GRACIAS POR </a:t>
            </a:r>
            <a:r>
              <a:rPr lang="es-CO" sz="48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CUIDARNOS</a:t>
            </a:r>
            <a:r>
              <a:rPr lang="es-CO" sz="4800" b="1" dirty="0" smtClean="0">
                <a:ln w="95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 </a:t>
            </a:r>
            <a:endParaRPr lang="es-CO" sz="4800" b="1" dirty="0">
              <a:ln w="95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</a:endParaRPr>
          </a:p>
          <a:p>
            <a:r>
              <a:rPr lang="es-CO" sz="4800" b="1" dirty="0" smtClean="0">
                <a:ln w="22225">
                  <a:solidFill>
                    <a:schemeClr val="accent6">
                      <a:lumMod val="75000"/>
                    </a:schemeClr>
                  </a:solidFill>
                  <a:prstDash val="solid"/>
                </a:ln>
                <a:solidFill>
                  <a:schemeClr val="bg1"/>
                </a:solidFill>
              </a:rPr>
              <a:t> </a:t>
            </a:r>
            <a:endParaRPr lang="es-CO" sz="48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</a:endParaRPr>
          </a:p>
        </p:txBody>
      </p:sp>
      <p:pic>
        <p:nvPicPr>
          <p:cNvPr id="3074" name="Picture 2" descr="Servicio de transporte y traslado turístico especial para Bogotá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23458" y="2349847"/>
            <a:ext cx="3431480" cy="29830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Imagen 11"/>
          <p:cNvPicPr>
            <a:picLocks noChangeAspect="1"/>
          </p:cNvPicPr>
          <p:nvPr/>
        </p:nvPicPr>
        <p:blipFill rotWithShape="1">
          <a:blip r:embed="rId2"/>
          <a:srcRect r="68081" b="47882"/>
          <a:stretch/>
        </p:blipFill>
        <p:spPr>
          <a:xfrm rot="10800000">
            <a:off x="8300434" y="5241701"/>
            <a:ext cx="3891566" cy="1646176"/>
          </a:xfrm>
          <a:prstGeom prst="rect">
            <a:avLst/>
          </a:prstGeom>
        </p:spPr>
      </p:pic>
      <p:sp>
        <p:nvSpPr>
          <p:cNvPr id="9" name="CuadroTexto 8"/>
          <p:cNvSpPr txBox="1"/>
          <p:nvPr/>
        </p:nvSpPr>
        <p:spPr>
          <a:xfrm>
            <a:off x="589609" y="5756426"/>
            <a:ext cx="104377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4000" b="1" dirty="0" smtClean="0">
                <a:ln w="22225">
                  <a:solidFill>
                    <a:sysClr val="windowText" lastClr="000000"/>
                  </a:solidFill>
                  <a:prstDash val="solid"/>
                </a:ln>
                <a:solidFill>
                  <a:schemeClr val="accent6">
                    <a:lumMod val="75000"/>
                  </a:schemeClr>
                </a:solidFill>
              </a:rPr>
              <a:t>AMAZONIA CONSULTORIA &amp; LOGISTICA  S.A.S </a:t>
            </a:r>
            <a:endParaRPr lang="es-CO" sz="4000" b="1" dirty="0">
              <a:ln w="22225">
                <a:solidFill>
                  <a:schemeClr val="accent6">
                    <a:lumMod val="75000"/>
                  </a:schemeClr>
                </a:solidFill>
                <a:prstDash val="solid"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4089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6" presetClass="entr" presetSubtype="16" fill="hold" grpId="0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750"/>
                            </p:stCondLst>
                            <p:childTnLst>
                              <p:par>
                                <p:cTn id="13" presetID="6" presetClass="entr" presetSubtype="16" fill="hold" grpId="0" nodeType="after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5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9500"/>
                            </p:stCondLst>
                            <p:childTnLst>
                              <p:par>
                                <p:cTn id="17" presetID="6" presetClass="entr" presetSubtype="16" fill="hold" grpId="0" nodeType="after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9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2305</TotalTime>
  <Words>277</Words>
  <Application>Microsoft Office PowerPoint</Application>
  <PresentationFormat>Panorámica</PresentationFormat>
  <Paragraphs>32</Paragraphs>
  <Slides>9</Slides>
  <Notes>0</Notes>
  <HiddenSlides>0</HiddenSlides>
  <MMClips>2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5" baseType="lpstr">
      <vt:lpstr>Arial Unicode MS</vt:lpstr>
      <vt:lpstr>Arial</vt:lpstr>
      <vt:lpstr>Calibri</vt:lpstr>
      <vt:lpstr>Calibri Light</vt:lpstr>
      <vt:lpstr>Work Sans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>Hewlett-Packard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ARNOLD CASTRO</dc:creator>
  <cp:lastModifiedBy>ARNOLD CASTRO</cp:lastModifiedBy>
  <cp:revision>34</cp:revision>
  <dcterms:created xsi:type="dcterms:W3CDTF">2020-04-28T03:52:03Z</dcterms:created>
  <dcterms:modified xsi:type="dcterms:W3CDTF">2020-08-31T07:38:48Z</dcterms:modified>
</cp:coreProperties>
</file>

<file path=docProps/thumbnail.jpeg>
</file>